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210 썸타임" charset="1" panose="02020503020101020101"/>
      <p:regular r:id="rId17"/>
    </p:embeddedFont>
    <p:embeddedFont>
      <p:font typeface="AdvaOpen" charset="1" panose="01000503000000020003"/>
      <p:regular r:id="rId18"/>
    </p:embeddedFont>
    <p:embeddedFont>
      <p:font typeface="Tlab 돋움 레귤러" charset="1" panose="02060500000000000000"/>
      <p:regular r:id="rId19"/>
    </p:embeddedFont>
    <p:embeddedFont>
      <p:font typeface="Tlab 돋움 레귤러 Bold" charset="1" panose="02060800000000000000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9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5527" y="668058"/>
            <a:ext cx="360642" cy="3606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F2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25542"/>
            <a:ext cx="18288000" cy="8386293"/>
            <a:chOff x="0" y="0"/>
            <a:chExt cx="4816593" cy="2208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208736"/>
            </a:xfrm>
            <a:custGeom>
              <a:avLst/>
              <a:gdLst/>
              <a:ahLst/>
              <a:cxnLst/>
              <a:rect r="r" b="b" t="t" l="l"/>
              <a:pathLst>
                <a:path h="2208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08736"/>
                  </a:lnTo>
                  <a:lnTo>
                    <a:pt x="0" y="2208736"/>
                  </a:ln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2265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100" y="-9525"/>
            <a:ext cx="18288000" cy="8386293"/>
            <a:chOff x="0" y="0"/>
            <a:chExt cx="4816593" cy="22087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2208736"/>
            </a:xfrm>
            <a:custGeom>
              <a:avLst/>
              <a:gdLst/>
              <a:ahLst/>
              <a:cxnLst/>
              <a:rect r="r" b="b" t="t" l="l"/>
              <a:pathLst>
                <a:path h="22087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08736"/>
                  </a:lnTo>
                  <a:lnTo>
                    <a:pt x="0" y="2208736"/>
                  </a:lnTo>
                  <a:close/>
                </a:path>
              </a:pathLst>
            </a:custGeom>
            <a:solidFill>
              <a:srgbClr val="EFF2E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816593" cy="2265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73936" y="7687284"/>
            <a:ext cx="4028897" cy="1393838"/>
            <a:chOff x="0" y="0"/>
            <a:chExt cx="1150861" cy="3981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0861" cy="398152"/>
            </a:xfrm>
            <a:custGeom>
              <a:avLst/>
              <a:gdLst/>
              <a:ahLst/>
              <a:cxnLst/>
              <a:rect r="r" b="b" t="t" l="l"/>
              <a:pathLst>
                <a:path h="398152" w="1150861">
                  <a:moveTo>
                    <a:pt x="575430" y="0"/>
                  </a:moveTo>
                  <a:cubicBezTo>
                    <a:pt x="257629" y="0"/>
                    <a:pt x="0" y="89129"/>
                    <a:pt x="0" y="199076"/>
                  </a:cubicBezTo>
                  <a:cubicBezTo>
                    <a:pt x="0" y="309023"/>
                    <a:pt x="257629" y="398152"/>
                    <a:pt x="575430" y="398152"/>
                  </a:cubicBezTo>
                  <a:cubicBezTo>
                    <a:pt x="893232" y="398152"/>
                    <a:pt x="1150861" y="309023"/>
                    <a:pt x="1150861" y="199076"/>
                  </a:cubicBezTo>
                  <a:cubicBezTo>
                    <a:pt x="1150861" y="89129"/>
                    <a:pt x="893232" y="0"/>
                    <a:pt x="575430" y="0"/>
                  </a:cubicBezTo>
                  <a:close/>
                </a:path>
              </a:pathLst>
            </a:custGeom>
            <a:solidFill>
              <a:srgbClr val="585049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7893" y="-19823"/>
              <a:ext cx="935075" cy="380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488106" y="3552401"/>
            <a:ext cx="13311787" cy="11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8"/>
              </a:lnSpc>
            </a:pPr>
            <a:r>
              <a:rPr lang="en-US" sz="9800" spc="-294">
                <a:solidFill>
                  <a:srgbClr val="585049"/>
                </a:solidFill>
                <a:latin typeface="210 썸타임"/>
                <a:ea typeface="210 썸타임"/>
                <a:cs typeface="210 썸타임"/>
                <a:sym typeface="210 썸타임"/>
              </a:rPr>
              <a:t>2025 캡스톤디자인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73936" y="8121948"/>
            <a:ext cx="402889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15">
                <a:solidFill>
                  <a:srgbClr val="F9FAF5"/>
                </a:solidFill>
                <a:latin typeface="AdvaOpen"/>
                <a:ea typeface="AdvaOpen"/>
                <a:cs typeface="AdvaOpen"/>
                <a:sym typeface="AdvaOpen"/>
              </a:rPr>
              <a:t>인디 공연 모음 어플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39047" y="4908550"/>
            <a:ext cx="7698674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5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김삼문｜김가희, 김예빈, 김현진, 문수빈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181331" y="7977155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2745677"/>
            <a:ext cx="6847360" cy="4476274"/>
            <a:chOff x="0" y="0"/>
            <a:chExt cx="852087" cy="5570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2087" cy="557028"/>
            </a:xfrm>
            <a:custGeom>
              <a:avLst/>
              <a:gdLst/>
              <a:ahLst/>
              <a:cxnLst/>
              <a:rect r="r" b="b" t="t" l="l"/>
              <a:pathLst>
                <a:path h="557028" w="852087">
                  <a:moveTo>
                    <a:pt x="26005" y="0"/>
                  </a:moveTo>
                  <a:lnTo>
                    <a:pt x="826082" y="0"/>
                  </a:lnTo>
                  <a:cubicBezTo>
                    <a:pt x="840444" y="0"/>
                    <a:pt x="852087" y="11643"/>
                    <a:pt x="852087" y="26005"/>
                  </a:cubicBezTo>
                  <a:lnTo>
                    <a:pt x="852087" y="531024"/>
                  </a:lnTo>
                  <a:cubicBezTo>
                    <a:pt x="852087" y="545386"/>
                    <a:pt x="840444" y="557028"/>
                    <a:pt x="826082" y="557028"/>
                  </a:cubicBezTo>
                  <a:lnTo>
                    <a:pt x="26005" y="557028"/>
                  </a:lnTo>
                  <a:cubicBezTo>
                    <a:pt x="11643" y="557028"/>
                    <a:pt x="0" y="545386"/>
                    <a:pt x="0" y="531024"/>
                  </a:cubicBezTo>
                  <a:lnTo>
                    <a:pt x="0" y="26005"/>
                  </a:lnTo>
                  <a:cubicBezTo>
                    <a:pt x="0" y="11643"/>
                    <a:pt x="11643" y="0"/>
                    <a:pt x="26005" y="0"/>
                  </a:cubicBezTo>
                  <a:close/>
                </a:path>
              </a:pathLst>
            </a:custGeom>
            <a:blipFill>
              <a:blip r:embed="rId2"/>
              <a:stretch>
                <a:fillRect l="-9937" t="0" r="-9937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8814492"/>
            <a:ext cx="403118" cy="4031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8325571" y="3700337"/>
            <a:ext cx="8933729" cy="0"/>
          </a:xfrm>
          <a:prstGeom prst="line">
            <a:avLst/>
          </a:prstGeom>
          <a:ln cap="flat" w="3810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783750" y="2487936"/>
            <a:ext cx="8924204" cy="77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3400" spc="34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“사용자 맞춤형 인디 공연 정보 플랫폼”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1818" y="8526148"/>
            <a:ext cx="15885438" cy="73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  공연 정보의 접근성 개선 및 소규모 인디 공연 활성화 기대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5571" y="3947987"/>
            <a:ext cx="9512165" cy="349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5670"/>
              </a:lnSpc>
              <a:buFont typeface="Arial"/>
              <a:buChar char="•"/>
            </a:pPr>
            <a:r>
              <a:rPr lang="en-US" sz="3000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공연 등록 및 추천 자동화를 통해 운영 효율성과 </a:t>
            </a:r>
          </a:p>
          <a:p>
            <a:pPr algn="just">
              <a:lnSpc>
                <a:spcPts val="5670"/>
              </a:lnSpc>
            </a:pPr>
            <a:r>
              <a:rPr lang="en-US" sz="3000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    관리 용이성 확보</a:t>
            </a:r>
          </a:p>
          <a:p>
            <a:pPr algn="just" marL="647700" indent="-323850" lvl="1">
              <a:lnSpc>
                <a:spcPts val="5670"/>
              </a:lnSpc>
              <a:buFont typeface="Arial"/>
              <a:buChar char="•"/>
            </a:pPr>
            <a:r>
              <a:rPr lang="en-US" sz="3000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위치 기반, 취향 기반 기능으로 사용자 만족도 증가</a:t>
            </a:r>
          </a:p>
          <a:p>
            <a:pPr algn="just" marL="647700" indent="-323850" lvl="1">
              <a:lnSpc>
                <a:spcPts val="5670"/>
              </a:lnSpc>
              <a:buFont typeface="Arial"/>
              <a:buChar char="•"/>
            </a:pPr>
            <a:r>
              <a:rPr lang="en-US" sz="3000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공연 알림 기능을 통한 홍보 효율성 및 공연 참여도 증가</a:t>
            </a:r>
          </a:p>
          <a:p>
            <a:pPr algn="just">
              <a:lnSpc>
                <a:spcPts val="567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07761"/>
            <a:ext cx="118447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13173" y="588711"/>
            <a:ext cx="150461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기대 효과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B0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7872" y="0"/>
            <a:ext cx="14150128" cy="10287000"/>
          </a:xfrm>
          <a:custGeom>
            <a:avLst/>
            <a:gdLst/>
            <a:ahLst/>
            <a:cxnLst/>
            <a:rect r="r" b="b" t="t" l="l"/>
            <a:pathLst>
              <a:path h="10287000" w="14150128">
                <a:moveTo>
                  <a:pt x="0" y="0"/>
                </a:moveTo>
                <a:lnTo>
                  <a:pt x="14150128" y="0"/>
                </a:lnTo>
                <a:lnTo>
                  <a:pt x="141501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7" r="-11111" b="-6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37872" y="0"/>
            <a:ext cx="14150128" cy="10287000"/>
            <a:chOff x="0" y="0"/>
            <a:chExt cx="372678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678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726783">
                  <a:moveTo>
                    <a:pt x="0" y="0"/>
                  </a:moveTo>
                  <a:lnTo>
                    <a:pt x="3726783" y="0"/>
                  </a:lnTo>
                  <a:lnTo>
                    <a:pt x="372678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7403B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3726783" cy="2928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5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96017" y="1307068"/>
            <a:ext cx="9803018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EFF2E7"/>
                </a:solidFill>
                <a:latin typeface="AdvaOpen"/>
                <a:ea typeface="AdvaOpen"/>
                <a:cs typeface="AdvaOpen"/>
                <a:sym typeface="AdvaOpen"/>
              </a:rPr>
              <a:t>감사합니다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96017" y="8397876"/>
            <a:ext cx="7698674" cy="86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spc="25">
                <a:solidFill>
                  <a:srgbClr val="EFF2E7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2025 임베디드시스템공학과 캡스톤디자인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spc="25">
                <a:solidFill>
                  <a:srgbClr val="EFF2E7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김삼문 | 김가희, 김예빈, 김현진, 문수빈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5527" y="668058"/>
            <a:ext cx="360642" cy="3606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F2E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3847172" y="3971148"/>
            <a:ext cx="10879388" cy="196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24"/>
              </a:lnSpc>
            </a:pPr>
            <a:r>
              <a:rPr lang="en-US" sz="15726">
                <a:solidFill>
                  <a:srgbClr val="B2B09B">
                    <a:alpha val="25882"/>
                  </a:srgbClr>
                </a:solidFill>
                <a:latin typeface="AdvaOpen"/>
                <a:ea typeface="AdvaOpen"/>
                <a:cs typeface="AdvaOpen"/>
                <a:sym typeface="AdvaOpen"/>
              </a:rPr>
              <a:t>CONTENTS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429551" y="2785745"/>
            <a:ext cx="6094905" cy="6472555"/>
            <a:chOff x="0" y="0"/>
            <a:chExt cx="8126541" cy="863007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52425"/>
              <a:ext cx="1081993" cy="6337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42"/>
                </a:lnSpc>
              </a:pPr>
              <a:r>
                <a:rPr lang="en-US" sz="3439" spc="103" b="true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01</a:t>
              </a:r>
            </a:p>
            <a:p>
              <a:pPr algn="l">
                <a:lnSpc>
                  <a:spcPts val="7842"/>
                </a:lnSpc>
              </a:pPr>
              <a:r>
                <a:rPr lang="en-US" sz="3439" spc="103" b="true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02</a:t>
              </a:r>
            </a:p>
            <a:p>
              <a:pPr algn="l">
                <a:lnSpc>
                  <a:spcPts val="7842"/>
                </a:lnSpc>
              </a:pPr>
              <a:r>
                <a:rPr lang="en-US" sz="3439" spc="103" b="true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03</a:t>
              </a:r>
            </a:p>
            <a:p>
              <a:pPr algn="l">
                <a:lnSpc>
                  <a:spcPts val="7842"/>
                </a:lnSpc>
              </a:pPr>
              <a:r>
                <a:rPr lang="en-US" sz="3439" spc="103" b="true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04</a:t>
              </a:r>
            </a:p>
            <a:p>
              <a:pPr algn="l">
                <a:lnSpc>
                  <a:spcPts val="7842"/>
                </a:lnSpc>
              </a:pPr>
              <a:r>
                <a:rPr lang="en-US" sz="3439" spc="103" b="true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05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42656" y="-352425"/>
              <a:ext cx="6883885" cy="8982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842"/>
                </a:lnSpc>
              </a:pPr>
              <a:r>
                <a:rPr lang="en-US" sz="3439" spc="34">
                  <a:solidFill>
                    <a:srgbClr val="A48F7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개발 배경</a:t>
              </a:r>
            </a:p>
            <a:p>
              <a:pPr algn="l">
                <a:lnSpc>
                  <a:spcPts val="7842"/>
                </a:lnSpc>
              </a:pPr>
              <a:r>
                <a:rPr lang="en-US" sz="3439" spc="34">
                  <a:solidFill>
                    <a:srgbClr val="A48F7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요구사항</a:t>
              </a:r>
            </a:p>
            <a:p>
              <a:pPr algn="l">
                <a:lnSpc>
                  <a:spcPts val="7842"/>
                </a:lnSpc>
              </a:pPr>
              <a:r>
                <a:rPr lang="en-US" sz="3439" spc="34">
                  <a:solidFill>
                    <a:srgbClr val="A48F7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기능 정의</a:t>
              </a:r>
            </a:p>
            <a:p>
              <a:pPr algn="l">
                <a:lnSpc>
                  <a:spcPts val="7842"/>
                </a:lnSpc>
              </a:pPr>
              <a:r>
                <a:rPr lang="en-US" sz="3439" spc="34">
                  <a:solidFill>
                    <a:srgbClr val="A48F7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기능 구현 방법</a:t>
              </a:r>
            </a:p>
            <a:p>
              <a:pPr algn="l">
                <a:lnSpc>
                  <a:spcPts val="7842"/>
                </a:lnSpc>
              </a:pPr>
              <a:r>
                <a:rPr lang="en-US" sz="3439" spc="34">
                  <a:solidFill>
                    <a:srgbClr val="A48F7B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기대 효과</a:t>
              </a:r>
            </a:p>
            <a:p>
              <a:pPr algn="l">
                <a:lnSpc>
                  <a:spcPts val="7842"/>
                </a:lnSpc>
              </a:pPr>
            </a:p>
            <a:p>
              <a:pPr algn="l">
                <a:lnSpc>
                  <a:spcPts val="7842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814492"/>
            <a:ext cx="403118" cy="4031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754636"/>
            <a:ext cx="6847360" cy="4476274"/>
            <a:chOff x="0" y="0"/>
            <a:chExt cx="852087" cy="5570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2087" cy="557028"/>
            </a:xfrm>
            <a:custGeom>
              <a:avLst/>
              <a:gdLst/>
              <a:ahLst/>
              <a:cxnLst/>
              <a:rect r="r" b="b" t="t" l="l"/>
              <a:pathLst>
                <a:path h="557028" w="852087">
                  <a:moveTo>
                    <a:pt x="26005" y="0"/>
                  </a:moveTo>
                  <a:lnTo>
                    <a:pt x="826082" y="0"/>
                  </a:lnTo>
                  <a:cubicBezTo>
                    <a:pt x="840444" y="0"/>
                    <a:pt x="852087" y="11643"/>
                    <a:pt x="852087" y="26005"/>
                  </a:cubicBezTo>
                  <a:lnTo>
                    <a:pt x="852087" y="531024"/>
                  </a:lnTo>
                  <a:cubicBezTo>
                    <a:pt x="852087" y="545386"/>
                    <a:pt x="840444" y="557028"/>
                    <a:pt x="826082" y="557028"/>
                  </a:cubicBezTo>
                  <a:lnTo>
                    <a:pt x="26005" y="557028"/>
                  </a:lnTo>
                  <a:cubicBezTo>
                    <a:pt x="11643" y="557028"/>
                    <a:pt x="0" y="545386"/>
                    <a:pt x="0" y="531024"/>
                  </a:cubicBezTo>
                  <a:lnTo>
                    <a:pt x="0" y="26005"/>
                  </a:lnTo>
                  <a:cubicBezTo>
                    <a:pt x="0" y="11643"/>
                    <a:pt x="11643" y="0"/>
                    <a:pt x="26005" y="0"/>
                  </a:cubicBezTo>
                  <a:close/>
                </a:path>
              </a:pathLst>
            </a:custGeom>
            <a:blipFill>
              <a:blip r:embed="rId2"/>
              <a:stretch>
                <a:fillRect l="-8108" t="0" r="-8108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AutoShape 7" id="7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181331" y="7977155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8325571" y="3700337"/>
            <a:ext cx="8933729" cy="0"/>
          </a:xfrm>
          <a:prstGeom prst="line">
            <a:avLst/>
          </a:prstGeom>
          <a:ln cap="flat" w="3810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422770" y="4088271"/>
            <a:ext cx="8729805" cy="269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7499"/>
              </a:lnSpc>
              <a:buFont typeface="Arial"/>
              <a:buChar char="•"/>
            </a:pPr>
            <a:r>
              <a:rPr lang="en-US" sz="2999" spc="29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홍보 자원 부족 </a:t>
            </a:r>
          </a:p>
          <a:p>
            <a:pPr algn="l" marL="647695" indent="-323848" lvl="1">
              <a:lnSpc>
                <a:spcPts val="7499"/>
              </a:lnSpc>
              <a:buFont typeface="Arial"/>
              <a:buChar char="•"/>
            </a:pPr>
            <a:r>
              <a:rPr lang="en-US" sz="2999" spc="29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공연 관련 정보가 SNS에만 업로드</a:t>
            </a:r>
          </a:p>
          <a:p>
            <a:pPr algn="l" marL="647695" indent="-323848" lvl="1">
              <a:lnSpc>
                <a:spcPts val="7499"/>
              </a:lnSpc>
              <a:buFont typeface="Arial"/>
              <a:buChar char="•"/>
            </a:pPr>
            <a:r>
              <a:rPr lang="en-US" sz="2999" spc="29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중앙화된 플랫폼 부재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25571" y="2487936"/>
            <a:ext cx="8924204" cy="77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3400" spc="34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“인디 공연, 정보 접근이 왜 이렇게 어려울까?”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7761"/>
            <a:ext cx="112921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7918" y="588711"/>
            <a:ext cx="150461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개발 배경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8239" y="8526151"/>
            <a:ext cx="15375806" cy="73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spc="32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분산된 소규모 인디 공연 정보를 한 눈에 볼 수 있는 통합 플랫폼 필요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2071" y="3408643"/>
            <a:ext cx="7550691" cy="1734857"/>
            <a:chOff x="0" y="0"/>
            <a:chExt cx="1559928" cy="3584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9928" cy="358411"/>
            </a:xfrm>
            <a:custGeom>
              <a:avLst/>
              <a:gdLst/>
              <a:ahLst/>
              <a:cxnLst/>
              <a:rect r="r" b="b" t="t" l="l"/>
              <a:pathLst>
                <a:path h="358411" w="1559928">
                  <a:moveTo>
                    <a:pt x="1356728" y="0"/>
                  </a:moveTo>
                  <a:cubicBezTo>
                    <a:pt x="1468952" y="0"/>
                    <a:pt x="1559928" y="80233"/>
                    <a:pt x="1559928" y="179206"/>
                  </a:cubicBezTo>
                  <a:cubicBezTo>
                    <a:pt x="1559928" y="278178"/>
                    <a:pt x="1468952" y="358411"/>
                    <a:pt x="1356728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59928" cy="42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2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21489" y="3409667"/>
            <a:ext cx="7016078" cy="1733833"/>
            <a:chOff x="0" y="0"/>
            <a:chExt cx="1872735" cy="4627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2735" cy="462796"/>
            </a:xfrm>
            <a:custGeom>
              <a:avLst/>
              <a:gdLst/>
              <a:ahLst/>
              <a:cxnLst/>
              <a:rect r="r" b="b" t="t" l="l"/>
              <a:pathLst>
                <a:path h="462796" w="1872735">
                  <a:moveTo>
                    <a:pt x="1669535" y="0"/>
                  </a:moveTo>
                  <a:cubicBezTo>
                    <a:pt x="1781759" y="0"/>
                    <a:pt x="1872735" y="103600"/>
                    <a:pt x="1872735" y="231398"/>
                  </a:cubicBezTo>
                  <a:cubicBezTo>
                    <a:pt x="1872735" y="359195"/>
                    <a:pt x="1781759" y="462796"/>
                    <a:pt x="1669535" y="462796"/>
                  </a:cubicBezTo>
                  <a:lnTo>
                    <a:pt x="203200" y="462796"/>
                  </a:lnTo>
                  <a:cubicBezTo>
                    <a:pt x="90976" y="462796"/>
                    <a:pt x="0" y="359195"/>
                    <a:pt x="0" y="231398"/>
                  </a:cubicBezTo>
                  <a:cubicBezTo>
                    <a:pt x="0" y="1036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72735" cy="50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9145313" y="3673059"/>
            <a:ext cx="380803" cy="1102324"/>
          </a:xfrm>
          <a:custGeom>
            <a:avLst/>
            <a:gdLst/>
            <a:ahLst/>
            <a:cxnLst/>
            <a:rect r="r" b="b" t="t" l="l"/>
            <a:pathLst>
              <a:path h="1102324" w="380803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62223" y="3660902"/>
            <a:ext cx="6788524" cy="121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“인디 공연 정보는 인스타그램에만 </a:t>
            </a:r>
          </a:p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있으니까 찾기 너무 어려워”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20506" y="3699002"/>
            <a:ext cx="6312506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sns 외에 한눈에 </a:t>
            </a:r>
            <a:r>
              <a:rPr lang="en-US" b="true" sz="3200" spc="-19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모든 공연 일정</a:t>
            </a: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</a:t>
            </a:r>
          </a:p>
          <a:p>
            <a:pPr algn="ctr">
              <a:lnSpc>
                <a:spcPts val="4480"/>
              </a:lnSpc>
            </a:pP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확인할 수 있는 앱이 필요</a:t>
            </a:r>
          </a:p>
          <a:p>
            <a:pPr algn="ctr">
              <a:lnSpc>
                <a:spcPts val="448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822071" y="5645524"/>
            <a:ext cx="7550691" cy="1734857"/>
            <a:chOff x="0" y="0"/>
            <a:chExt cx="1559928" cy="358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9928" cy="358411"/>
            </a:xfrm>
            <a:custGeom>
              <a:avLst/>
              <a:gdLst/>
              <a:ahLst/>
              <a:cxnLst/>
              <a:rect r="r" b="b" t="t" l="l"/>
              <a:pathLst>
                <a:path h="358411" w="1559928">
                  <a:moveTo>
                    <a:pt x="1356728" y="0"/>
                  </a:moveTo>
                  <a:cubicBezTo>
                    <a:pt x="1468952" y="0"/>
                    <a:pt x="1559928" y="80233"/>
                    <a:pt x="1559928" y="179206"/>
                  </a:cubicBezTo>
                  <a:cubicBezTo>
                    <a:pt x="1559928" y="278178"/>
                    <a:pt x="1468952" y="358411"/>
                    <a:pt x="1356728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559928" cy="42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2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21489" y="5646547"/>
            <a:ext cx="7016078" cy="1733833"/>
            <a:chOff x="0" y="0"/>
            <a:chExt cx="1872735" cy="4627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2735" cy="462796"/>
            </a:xfrm>
            <a:custGeom>
              <a:avLst/>
              <a:gdLst/>
              <a:ahLst/>
              <a:cxnLst/>
              <a:rect r="r" b="b" t="t" l="l"/>
              <a:pathLst>
                <a:path h="462796" w="1872735">
                  <a:moveTo>
                    <a:pt x="1669535" y="0"/>
                  </a:moveTo>
                  <a:cubicBezTo>
                    <a:pt x="1781759" y="0"/>
                    <a:pt x="1872735" y="103600"/>
                    <a:pt x="1872735" y="231398"/>
                  </a:cubicBezTo>
                  <a:cubicBezTo>
                    <a:pt x="1872735" y="359195"/>
                    <a:pt x="1781759" y="462796"/>
                    <a:pt x="1669535" y="462796"/>
                  </a:cubicBezTo>
                  <a:lnTo>
                    <a:pt x="203200" y="462796"/>
                  </a:lnTo>
                  <a:cubicBezTo>
                    <a:pt x="90976" y="462796"/>
                    <a:pt x="0" y="359195"/>
                    <a:pt x="0" y="231398"/>
                  </a:cubicBezTo>
                  <a:cubicBezTo>
                    <a:pt x="0" y="1036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2735" cy="50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5400000">
            <a:off x="9145313" y="5909939"/>
            <a:ext cx="380803" cy="1102324"/>
          </a:xfrm>
          <a:custGeom>
            <a:avLst/>
            <a:gdLst/>
            <a:ahLst/>
            <a:cxnLst/>
            <a:rect r="r" b="b" t="t" l="l"/>
            <a:pathLst>
              <a:path h="1102324" w="380803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62223" y="5877067"/>
            <a:ext cx="6788524" cy="121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“부산 사람인데, 서울에는 어떤 공연이 있는지 궁금해”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20711" y="5882616"/>
            <a:ext cx="591209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pc="-192" strike="noStrike" u="none">
                <a:solidFill>
                  <a:srgbClr val="49473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선택한 지역의 공연</a:t>
            </a:r>
            <a:r>
              <a:rPr lang="en-US" sz="3200" spc="-192" strike="noStrike" u="none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만 모아보는 </a:t>
            </a: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-192" strike="noStrike" u="none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기능이 필요함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22071" y="7754657"/>
            <a:ext cx="7550691" cy="1734857"/>
            <a:chOff x="0" y="0"/>
            <a:chExt cx="1559928" cy="3584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59928" cy="358411"/>
            </a:xfrm>
            <a:custGeom>
              <a:avLst/>
              <a:gdLst/>
              <a:ahLst/>
              <a:cxnLst/>
              <a:rect r="r" b="b" t="t" l="l"/>
              <a:pathLst>
                <a:path h="358411" w="1559928">
                  <a:moveTo>
                    <a:pt x="1356728" y="0"/>
                  </a:moveTo>
                  <a:cubicBezTo>
                    <a:pt x="1468952" y="0"/>
                    <a:pt x="1559928" y="80233"/>
                    <a:pt x="1559928" y="179206"/>
                  </a:cubicBezTo>
                  <a:cubicBezTo>
                    <a:pt x="1559928" y="278178"/>
                    <a:pt x="1468952" y="358411"/>
                    <a:pt x="1356728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559928" cy="42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2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421489" y="7755680"/>
            <a:ext cx="7016078" cy="1733833"/>
            <a:chOff x="0" y="0"/>
            <a:chExt cx="1872735" cy="46279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72735" cy="462796"/>
            </a:xfrm>
            <a:custGeom>
              <a:avLst/>
              <a:gdLst/>
              <a:ahLst/>
              <a:cxnLst/>
              <a:rect r="r" b="b" t="t" l="l"/>
              <a:pathLst>
                <a:path h="462796" w="1872735">
                  <a:moveTo>
                    <a:pt x="1669535" y="0"/>
                  </a:moveTo>
                  <a:cubicBezTo>
                    <a:pt x="1781759" y="0"/>
                    <a:pt x="1872735" y="103600"/>
                    <a:pt x="1872735" y="231398"/>
                  </a:cubicBezTo>
                  <a:cubicBezTo>
                    <a:pt x="1872735" y="359195"/>
                    <a:pt x="1781759" y="462796"/>
                    <a:pt x="1669535" y="462796"/>
                  </a:cubicBezTo>
                  <a:lnTo>
                    <a:pt x="203200" y="462796"/>
                  </a:lnTo>
                  <a:cubicBezTo>
                    <a:pt x="90976" y="462796"/>
                    <a:pt x="0" y="359195"/>
                    <a:pt x="0" y="231398"/>
                  </a:cubicBezTo>
                  <a:cubicBezTo>
                    <a:pt x="0" y="1036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872735" cy="50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5400000">
            <a:off x="9145313" y="8019072"/>
            <a:ext cx="380803" cy="1102324"/>
          </a:xfrm>
          <a:custGeom>
            <a:avLst/>
            <a:gdLst/>
            <a:ahLst/>
            <a:cxnLst/>
            <a:rect r="r" b="b" t="t" l="l"/>
            <a:pathLst>
              <a:path h="1102324" w="380803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7978931"/>
            <a:ext cx="7022046" cy="121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“좋아하는 인디 가수가 출연하는 공연이 생기면 바로 알고 싶어”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20711" y="8056655"/>
            <a:ext cx="591209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관심 아티스트의 공연이 등록 시</a:t>
            </a:r>
          </a:p>
          <a:p>
            <a:pPr algn="ctr">
              <a:lnSpc>
                <a:spcPts val="4480"/>
              </a:lnSpc>
            </a:pP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b="true" sz="3200" spc="-19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기능</a:t>
            </a: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 필요함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2298664"/>
            <a:ext cx="12192601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 b="true">
                <a:solidFill>
                  <a:srgbClr val="5850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인디 공연 정보, 왜 이렇게 찾기 어려울까?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607761"/>
            <a:ext cx="118447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91440" y="602998"/>
            <a:ext cx="150461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요구사항</a:t>
            </a:r>
          </a:p>
        </p:txBody>
      </p:sp>
      <p:sp>
        <p:nvSpPr>
          <p:cNvPr name="AutoShape 32" id="32"/>
          <p:cNvSpPr/>
          <p:nvPr/>
        </p:nvSpPr>
        <p:spPr>
          <a:xfrm>
            <a:off x="-190856" y="1990473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2071" y="3408643"/>
            <a:ext cx="7550691" cy="1734857"/>
            <a:chOff x="0" y="0"/>
            <a:chExt cx="1559928" cy="3584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9928" cy="358411"/>
            </a:xfrm>
            <a:custGeom>
              <a:avLst/>
              <a:gdLst/>
              <a:ahLst/>
              <a:cxnLst/>
              <a:rect r="r" b="b" t="t" l="l"/>
              <a:pathLst>
                <a:path h="358411" w="1559928">
                  <a:moveTo>
                    <a:pt x="1356728" y="0"/>
                  </a:moveTo>
                  <a:cubicBezTo>
                    <a:pt x="1468952" y="0"/>
                    <a:pt x="1559928" y="80233"/>
                    <a:pt x="1559928" y="179206"/>
                  </a:cubicBezTo>
                  <a:cubicBezTo>
                    <a:pt x="1559928" y="278178"/>
                    <a:pt x="1468952" y="358411"/>
                    <a:pt x="1356728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59928" cy="42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2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21489" y="3409667"/>
            <a:ext cx="7016078" cy="1733833"/>
            <a:chOff x="0" y="0"/>
            <a:chExt cx="1872735" cy="4627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2735" cy="462796"/>
            </a:xfrm>
            <a:custGeom>
              <a:avLst/>
              <a:gdLst/>
              <a:ahLst/>
              <a:cxnLst/>
              <a:rect r="r" b="b" t="t" l="l"/>
              <a:pathLst>
                <a:path h="462796" w="1872735">
                  <a:moveTo>
                    <a:pt x="1669535" y="0"/>
                  </a:moveTo>
                  <a:cubicBezTo>
                    <a:pt x="1781759" y="0"/>
                    <a:pt x="1872735" y="103600"/>
                    <a:pt x="1872735" y="231398"/>
                  </a:cubicBezTo>
                  <a:cubicBezTo>
                    <a:pt x="1872735" y="359195"/>
                    <a:pt x="1781759" y="462796"/>
                    <a:pt x="1669535" y="462796"/>
                  </a:cubicBezTo>
                  <a:lnTo>
                    <a:pt x="203200" y="462796"/>
                  </a:lnTo>
                  <a:cubicBezTo>
                    <a:pt x="90976" y="462796"/>
                    <a:pt x="0" y="359195"/>
                    <a:pt x="0" y="231398"/>
                  </a:cubicBezTo>
                  <a:cubicBezTo>
                    <a:pt x="0" y="1036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72735" cy="50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9145313" y="3673059"/>
            <a:ext cx="380803" cy="1102324"/>
          </a:xfrm>
          <a:custGeom>
            <a:avLst/>
            <a:gdLst/>
            <a:ahLst/>
            <a:cxnLst/>
            <a:rect r="r" b="b" t="t" l="l"/>
            <a:pathLst>
              <a:path h="1102324" w="380803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3155" y="3623882"/>
            <a:ext cx="6788524" cy="121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“근처에 지금 갈 수 있는 공연이 있는지어디서 찾아봐야 할지 모르겠어”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20506" y="3976669"/>
            <a:ext cx="631250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-19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현재 위치 기반</a:t>
            </a: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공연 탐색 기능이 필요함 </a:t>
            </a:r>
          </a:p>
          <a:p>
            <a:pPr algn="ctr">
              <a:lnSpc>
                <a:spcPts val="448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822071" y="5645524"/>
            <a:ext cx="7550691" cy="1734857"/>
            <a:chOff x="0" y="0"/>
            <a:chExt cx="1559928" cy="3584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9928" cy="358411"/>
            </a:xfrm>
            <a:custGeom>
              <a:avLst/>
              <a:gdLst/>
              <a:ahLst/>
              <a:cxnLst/>
              <a:rect r="r" b="b" t="t" l="l"/>
              <a:pathLst>
                <a:path h="358411" w="1559928">
                  <a:moveTo>
                    <a:pt x="1356728" y="0"/>
                  </a:moveTo>
                  <a:cubicBezTo>
                    <a:pt x="1468952" y="0"/>
                    <a:pt x="1559928" y="80233"/>
                    <a:pt x="1559928" y="179206"/>
                  </a:cubicBezTo>
                  <a:cubicBezTo>
                    <a:pt x="1559928" y="278178"/>
                    <a:pt x="1468952" y="358411"/>
                    <a:pt x="1356728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559928" cy="42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2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21489" y="5646547"/>
            <a:ext cx="7016078" cy="1733833"/>
            <a:chOff x="0" y="0"/>
            <a:chExt cx="1872735" cy="4627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2735" cy="462796"/>
            </a:xfrm>
            <a:custGeom>
              <a:avLst/>
              <a:gdLst/>
              <a:ahLst/>
              <a:cxnLst/>
              <a:rect r="r" b="b" t="t" l="l"/>
              <a:pathLst>
                <a:path h="462796" w="1872735">
                  <a:moveTo>
                    <a:pt x="1669535" y="0"/>
                  </a:moveTo>
                  <a:cubicBezTo>
                    <a:pt x="1781759" y="0"/>
                    <a:pt x="1872735" y="103600"/>
                    <a:pt x="1872735" y="231398"/>
                  </a:cubicBezTo>
                  <a:cubicBezTo>
                    <a:pt x="1872735" y="359195"/>
                    <a:pt x="1781759" y="462796"/>
                    <a:pt x="1669535" y="462796"/>
                  </a:cubicBezTo>
                  <a:lnTo>
                    <a:pt x="203200" y="462796"/>
                  </a:lnTo>
                  <a:cubicBezTo>
                    <a:pt x="90976" y="462796"/>
                    <a:pt x="0" y="359195"/>
                    <a:pt x="0" y="231398"/>
                  </a:cubicBezTo>
                  <a:cubicBezTo>
                    <a:pt x="0" y="1036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72735" cy="50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5400000">
            <a:off x="9145313" y="5909939"/>
            <a:ext cx="380803" cy="1102324"/>
          </a:xfrm>
          <a:custGeom>
            <a:avLst/>
            <a:gdLst/>
            <a:ahLst/>
            <a:cxnLst/>
            <a:rect r="r" b="b" t="t" l="l"/>
            <a:pathLst>
              <a:path h="1102324" w="380803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62223" y="5877067"/>
            <a:ext cx="6788524" cy="121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“이 공연장에 가보고 싶은데 후기나</a:t>
            </a:r>
          </a:p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내부 시설이 궁금해...”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20711" y="5882616"/>
            <a:ext cx="591209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공연장 </a:t>
            </a:r>
            <a:r>
              <a:rPr lang="en-US" b="true" sz="3200" spc="-19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내부 이미지, 시설 정보, </a:t>
            </a:r>
          </a:p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pc="-19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리뷰 제공</a:t>
            </a: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기능이 필요함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22071" y="7754657"/>
            <a:ext cx="7550691" cy="1734857"/>
            <a:chOff x="0" y="0"/>
            <a:chExt cx="1559928" cy="3584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59928" cy="358411"/>
            </a:xfrm>
            <a:custGeom>
              <a:avLst/>
              <a:gdLst/>
              <a:ahLst/>
              <a:cxnLst/>
              <a:rect r="r" b="b" t="t" l="l"/>
              <a:pathLst>
                <a:path h="358411" w="1559928">
                  <a:moveTo>
                    <a:pt x="1356728" y="0"/>
                  </a:moveTo>
                  <a:cubicBezTo>
                    <a:pt x="1468952" y="0"/>
                    <a:pt x="1559928" y="80233"/>
                    <a:pt x="1559928" y="179206"/>
                  </a:cubicBezTo>
                  <a:cubicBezTo>
                    <a:pt x="1559928" y="278178"/>
                    <a:pt x="1468952" y="358411"/>
                    <a:pt x="1356728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559928" cy="4250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2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421489" y="7755680"/>
            <a:ext cx="7016078" cy="1733833"/>
            <a:chOff x="0" y="0"/>
            <a:chExt cx="1872735" cy="46279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72735" cy="462796"/>
            </a:xfrm>
            <a:custGeom>
              <a:avLst/>
              <a:gdLst/>
              <a:ahLst/>
              <a:cxnLst/>
              <a:rect r="r" b="b" t="t" l="l"/>
              <a:pathLst>
                <a:path h="462796" w="1872735">
                  <a:moveTo>
                    <a:pt x="1669535" y="0"/>
                  </a:moveTo>
                  <a:cubicBezTo>
                    <a:pt x="1781759" y="0"/>
                    <a:pt x="1872735" y="103600"/>
                    <a:pt x="1872735" y="231398"/>
                  </a:cubicBezTo>
                  <a:cubicBezTo>
                    <a:pt x="1872735" y="359195"/>
                    <a:pt x="1781759" y="462796"/>
                    <a:pt x="1669535" y="462796"/>
                  </a:cubicBezTo>
                  <a:lnTo>
                    <a:pt x="203200" y="462796"/>
                  </a:lnTo>
                  <a:cubicBezTo>
                    <a:pt x="90976" y="462796"/>
                    <a:pt x="0" y="359195"/>
                    <a:pt x="0" y="231398"/>
                  </a:cubicBezTo>
                  <a:cubicBezTo>
                    <a:pt x="0" y="1036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872735" cy="500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5400000">
            <a:off x="9145313" y="8019072"/>
            <a:ext cx="380803" cy="1102324"/>
          </a:xfrm>
          <a:custGeom>
            <a:avLst/>
            <a:gdLst/>
            <a:ahLst/>
            <a:cxnLst/>
            <a:rect r="r" b="b" t="t" l="l"/>
            <a:pathLst>
              <a:path h="1102324" w="380803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262223" y="7978931"/>
            <a:ext cx="6788524" cy="121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“공연 전에 아티스트에 대해 좀 더 알아 보고 싶어!”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20711" y="8056655"/>
            <a:ext cx="591209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-19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아티스트 프로필 </a:t>
            </a: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및 </a:t>
            </a:r>
            <a:r>
              <a:rPr lang="en-US" b="true" sz="3200" spc="-19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외부 링크(sns) </a:t>
            </a:r>
          </a:p>
          <a:p>
            <a:pPr algn="ctr">
              <a:lnSpc>
                <a:spcPts val="4480"/>
              </a:lnSpc>
            </a:pP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연동</a:t>
            </a:r>
            <a:r>
              <a:rPr lang="en-US" b="true" sz="3200" spc="-19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기능 필요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2292206"/>
            <a:ext cx="12192601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b="true">
                <a:solidFill>
                  <a:srgbClr val="5850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공연을 가기 위해 이런 게 궁금해!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607761"/>
            <a:ext cx="118447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91440" y="602998"/>
            <a:ext cx="150461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요구사항</a:t>
            </a:r>
          </a:p>
        </p:txBody>
      </p:sp>
      <p:sp>
        <p:nvSpPr>
          <p:cNvPr name="AutoShape 32" id="32"/>
          <p:cNvSpPr/>
          <p:nvPr/>
        </p:nvSpPr>
        <p:spPr>
          <a:xfrm>
            <a:off x="-190856" y="1990473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252" y="3767232"/>
            <a:ext cx="7550691" cy="2487892"/>
            <a:chOff x="0" y="0"/>
            <a:chExt cx="1559928" cy="513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9928" cy="513984"/>
            </a:xfrm>
            <a:custGeom>
              <a:avLst/>
              <a:gdLst/>
              <a:ahLst/>
              <a:cxnLst/>
              <a:rect r="r" b="b" t="t" l="l"/>
              <a:pathLst>
                <a:path h="513984" w="1559928">
                  <a:moveTo>
                    <a:pt x="1356728" y="0"/>
                  </a:moveTo>
                  <a:cubicBezTo>
                    <a:pt x="1468952" y="0"/>
                    <a:pt x="1559928" y="115059"/>
                    <a:pt x="1559928" y="256992"/>
                  </a:cubicBezTo>
                  <a:cubicBezTo>
                    <a:pt x="1559928" y="398924"/>
                    <a:pt x="1468952" y="513984"/>
                    <a:pt x="1356728" y="513984"/>
                  </a:cubicBezTo>
                  <a:lnTo>
                    <a:pt x="203200" y="513984"/>
                  </a:lnTo>
                  <a:cubicBezTo>
                    <a:pt x="90976" y="513984"/>
                    <a:pt x="0" y="398924"/>
                    <a:pt x="0" y="256992"/>
                  </a:cubicBezTo>
                  <a:cubicBezTo>
                    <a:pt x="0" y="11505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59928" cy="580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2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84658" y="3768255"/>
            <a:ext cx="7589819" cy="2486868"/>
            <a:chOff x="0" y="0"/>
            <a:chExt cx="2025878" cy="6637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25878" cy="663796"/>
            </a:xfrm>
            <a:custGeom>
              <a:avLst/>
              <a:gdLst/>
              <a:ahLst/>
              <a:cxnLst/>
              <a:rect r="r" b="b" t="t" l="l"/>
              <a:pathLst>
                <a:path h="663796" w="2025878">
                  <a:moveTo>
                    <a:pt x="1822678" y="0"/>
                  </a:moveTo>
                  <a:cubicBezTo>
                    <a:pt x="1934902" y="0"/>
                    <a:pt x="2025878" y="148596"/>
                    <a:pt x="2025878" y="331898"/>
                  </a:cubicBezTo>
                  <a:cubicBezTo>
                    <a:pt x="2025878" y="515200"/>
                    <a:pt x="1934902" y="663796"/>
                    <a:pt x="1822678" y="663796"/>
                  </a:cubicBezTo>
                  <a:lnTo>
                    <a:pt x="203200" y="663796"/>
                  </a:lnTo>
                  <a:cubicBezTo>
                    <a:pt x="90976" y="663796"/>
                    <a:pt x="0" y="515200"/>
                    <a:pt x="0" y="331898"/>
                  </a:cubicBezTo>
                  <a:cubicBezTo>
                    <a:pt x="0" y="1485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25878" cy="701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9220905" y="4270126"/>
            <a:ext cx="380803" cy="1102324"/>
          </a:xfrm>
          <a:custGeom>
            <a:avLst/>
            <a:gdLst/>
            <a:ahLst/>
            <a:cxnLst/>
            <a:rect r="r" b="b" t="t" l="l"/>
            <a:pathLst>
              <a:path h="1102324" w="380803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6403" y="4048010"/>
            <a:ext cx="6788524" cy="183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“오늘 하는 게릴라 공연을 인스타그램으로만 홍보하면 사람들이 많이 오지</a:t>
            </a:r>
          </a:p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않을 것 같아...”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11563" y="4319984"/>
            <a:ext cx="6664292" cy="134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7"/>
              </a:lnSpc>
            </a:pPr>
            <a:r>
              <a:rPr lang="en-US" sz="3300" spc="-198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게릴라 공연자가 쉽게 </a:t>
            </a:r>
            <a:r>
              <a:rPr lang="en-US" b="true" sz="3300" spc="-198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공연 시간</a:t>
            </a:r>
            <a:r>
              <a:rPr lang="en-US" sz="3300" spc="-198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과</a:t>
            </a:r>
            <a:r>
              <a:rPr lang="en-US" b="true" sz="3300" spc="-198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장소</a:t>
            </a:r>
            <a:r>
              <a:rPr lang="en-US" sz="3300" spc="-198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를 홍보 할 수 있는 수단이 필요함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36252" y="7007599"/>
            <a:ext cx="7550691" cy="2250701"/>
            <a:chOff x="0" y="0"/>
            <a:chExt cx="1559928" cy="4649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9928" cy="464982"/>
            </a:xfrm>
            <a:custGeom>
              <a:avLst/>
              <a:gdLst/>
              <a:ahLst/>
              <a:cxnLst/>
              <a:rect r="r" b="b" t="t" l="l"/>
              <a:pathLst>
                <a:path h="464982" w="1559928">
                  <a:moveTo>
                    <a:pt x="1356728" y="0"/>
                  </a:moveTo>
                  <a:cubicBezTo>
                    <a:pt x="1468952" y="0"/>
                    <a:pt x="1559928" y="104090"/>
                    <a:pt x="1559928" y="232491"/>
                  </a:cubicBezTo>
                  <a:cubicBezTo>
                    <a:pt x="1559928" y="360892"/>
                    <a:pt x="1468952" y="464982"/>
                    <a:pt x="1356728" y="464982"/>
                  </a:cubicBezTo>
                  <a:lnTo>
                    <a:pt x="203200" y="464982"/>
                  </a:lnTo>
                  <a:cubicBezTo>
                    <a:pt x="90976" y="464982"/>
                    <a:pt x="0" y="360892"/>
                    <a:pt x="0" y="232491"/>
                  </a:cubicBezTo>
                  <a:cubicBezTo>
                    <a:pt x="0" y="10409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559928" cy="531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2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84658" y="7007599"/>
            <a:ext cx="7589819" cy="2250701"/>
            <a:chOff x="0" y="0"/>
            <a:chExt cx="2025878" cy="6007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25878" cy="600758"/>
            </a:xfrm>
            <a:custGeom>
              <a:avLst/>
              <a:gdLst/>
              <a:ahLst/>
              <a:cxnLst/>
              <a:rect r="r" b="b" t="t" l="l"/>
              <a:pathLst>
                <a:path h="600758" w="2025878">
                  <a:moveTo>
                    <a:pt x="1822678" y="0"/>
                  </a:moveTo>
                  <a:cubicBezTo>
                    <a:pt x="1934902" y="0"/>
                    <a:pt x="2025878" y="134484"/>
                    <a:pt x="2025878" y="300379"/>
                  </a:cubicBezTo>
                  <a:cubicBezTo>
                    <a:pt x="2025878" y="466274"/>
                    <a:pt x="1934902" y="600758"/>
                    <a:pt x="1822678" y="600758"/>
                  </a:cubicBezTo>
                  <a:lnTo>
                    <a:pt x="203200" y="600758"/>
                  </a:lnTo>
                  <a:cubicBezTo>
                    <a:pt x="90976" y="600758"/>
                    <a:pt x="0" y="466274"/>
                    <a:pt x="0" y="300379"/>
                  </a:cubicBezTo>
                  <a:cubicBezTo>
                    <a:pt x="0" y="13448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25878" cy="63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5400000">
            <a:off x="9159494" y="7487671"/>
            <a:ext cx="380803" cy="1102324"/>
          </a:xfrm>
          <a:custGeom>
            <a:avLst/>
            <a:gdLst/>
            <a:ahLst/>
            <a:cxnLst/>
            <a:rect r="r" b="b" t="t" l="l"/>
            <a:pathLst>
              <a:path h="1102324" w="380803">
                <a:moveTo>
                  <a:pt x="0" y="0"/>
                </a:moveTo>
                <a:lnTo>
                  <a:pt x="380802" y="0"/>
                </a:lnTo>
                <a:lnTo>
                  <a:pt x="380802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76403" y="7454799"/>
            <a:ext cx="6788524" cy="121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“주변에서 하는 게릴라 공연을 보고</a:t>
            </a:r>
          </a:p>
          <a:p>
            <a:pPr algn="ctr">
              <a:lnSpc>
                <a:spcPts val="4917"/>
              </a:lnSpc>
            </a:pPr>
            <a:r>
              <a:rPr lang="en-US" sz="3300" spc="33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싶은데 어디서 하는지 모르겠어.”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85160" y="7469521"/>
            <a:ext cx="6917098" cy="130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해당 지역 사용자에게 게릴라 공연 등록 시 </a:t>
            </a:r>
          </a:p>
          <a:p>
            <a:pPr algn="ctr" marL="0" indent="0" lvl="0">
              <a:lnSpc>
                <a:spcPts val="5376"/>
              </a:lnSpc>
            </a:pPr>
            <a:r>
              <a:rPr lang="en-US" b="true" sz="3200" spc="-192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알림 제공 기능</a:t>
            </a:r>
            <a:r>
              <a:rPr lang="en-US" sz="3200" spc="-192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 필요함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471500"/>
            <a:ext cx="12802201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 b="true">
                <a:solidFill>
                  <a:srgbClr val="5850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게릴라 공연, 더 많은 사람에게 알릴 수 없을까?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07761"/>
            <a:ext cx="118447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91440" y="602998"/>
            <a:ext cx="150461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요구사항</a:t>
            </a:r>
          </a:p>
        </p:txBody>
      </p:sp>
      <p:sp>
        <p:nvSpPr>
          <p:cNvPr name="AutoShape 23" id="23"/>
          <p:cNvSpPr/>
          <p:nvPr/>
        </p:nvSpPr>
        <p:spPr>
          <a:xfrm>
            <a:off x="-190856" y="1990473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607761"/>
            <a:ext cx="118447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13173" y="588711"/>
            <a:ext cx="150461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기능 정의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97206" y="2520540"/>
            <a:ext cx="7855943" cy="7118071"/>
            <a:chOff x="0" y="0"/>
            <a:chExt cx="10474590" cy="949076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1593915"/>
              <a:ext cx="10474590" cy="7896846"/>
              <a:chOff x="0" y="0"/>
              <a:chExt cx="2069055" cy="155987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069055" cy="1559871"/>
              </a:xfrm>
              <a:custGeom>
                <a:avLst/>
                <a:gdLst/>
                <a:ahLst/>
                <a:cxnLst/>
                <a:rect r="r" b="b" t="t" l="l"/>
                <a:pathLst>
                  <a:path h="1559871" w="2069055">
                    <a:moveTo>
                      <a:pt x="50260" y="0"/>
                    </a:moveTo>
                    <a:lnTo>
                      <a:pt x="2018795" y="0"/>
                    </a:lnTo>
                    <a:cubicBezTo>
                      <a:pt x="2046553" y="0"/>
                      <a:pt x="2069055" y="22502"/>
                      <a:pt x="2069055" y="50260"/>
                    </a:cubicBezTo>
                    <a:lnTo>
                      <a:pt x="2069055" y="1509611"/>
                    </a:lnTo>
                    <a:cubicBezTo>
                      <a:pt x="2069055" y="1522941"/>
                      <a:pt x="2063760" y="1535725"/>
                      <a:pt x="2054334" y="1545150"/>
                    </a:cubicBezTo>
                    <a:cubicBezTo>
                      <a:pt x="2044909" y="1554576"/>
                      <a:pt x="2032125" y="1559871"/>
                      <a:pt x="2018795" y="1559871"/>
                    </a:cubicBezTo>
                    <a:lnTo>
                      <a:pt x="50260" y="1559871"/>
                    </a:lnTo>
                    <a:cubicBezTo>
                      <a:pt x="22502" y="1559871"/>
                      <a:pt x="0" y="1537369"/>
                      <a:pt x="0" y="1509611"/>
                    </a:cubicBezTo>
                    <a:lnTo>
                      <a:pt x="0" y="50260"/>
                    </a:lnTo>
                    <a:cubicBezTo>
                      <a:pt x="0" y="22502"/>
                      <a:pt x="22502" y="0"/>
                      <a:pt x="50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C6C8B9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2069055" cy="16074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08658" y="0"/>
              <a:ext cx="1231403" cy="1231403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8504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9488" lIns="39488" bIns="39488" rIns="39488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513839" y="131382"/>
              <a:ext cx="826903" cy="75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1"/>
                </a:lnSpc>
              </a:pPr>
              <a:r>
                <a:rPr lang="en-US" b="true" sz="2720" spc="81">
                  <a:solidFill>
                    <a:srgbClr val="F9FAF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837026" y="255445"/>
              <a:ext cx="6663987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0"/>
                </a:lnSpc>
              </a:pPr>
              <a:r>
                <a:rPr lang="en-US" sz="3400" spc="34" b="true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정보 자동 등록 기능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7206" y="4036545"/>
            <a:ext cx="7583822" cy="4655809"/>
            <a:chOff x="0" y="0"/>
            <a:chExt cx="10111763" cy="620774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04775"/>
              <a:ext cx="5012196" cy="706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15" indent="-323857" lvl="1">
                <a:lnSpc>
                  <a:spcPts val="4770"/>
                </a:lnSpc>
                <a:buFont typeface="Arial"/>
                <a:buChar char="•"/>
              </a:pPr>
              <a:r>
                <a:rPr lang="en-US" b="true" sz="3000" spc="30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공연 등록 자동화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08658" y="816047"/>
              <a:ext cx="9803105" cy="26572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- 공연 게시물 업로드 =&gt; 해당 게시물에서 포스터 및 </a:t>
              </a:r>
            </a:p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공연 정보(공연 날짜, 시간, 출연진 등) 텍스트를 자동으로 가져와 어플에 등록</a:t>
              </a:r>
            </a:p>
            <a:p>
              <a:pPr algn="l">
                <a:lnSpc>
                  <a:spcPts val="4293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041588"/>
              <a:ext cx="6114547" cy="706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15" indent="-323857" lvl="1">
                <a:lnSpc>
                  <a:spcPts val="4770"/>
                </a:lnSpc>
                <a:buFont typeface="Arial"/>
                <a:buChar char="•"/>
              </a:pPr>
              <a:r>
                <a:rPr lang="en-US" b="true" sz="3000" spc="30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아티스트 등록 자동화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08658" y="4940926"/>
              <a:ext cx="9803105" cy="1266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- 스포티파이에 등록된 아티스트의 이름, 장르, 이미지, </a:t>
              </a:r>
            </a:p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대표곡 등을 프로필에 자동 등록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621094" y="2520540"/>
            <a:ext cx="7855943" cy="7118071"/>
            <a:chOff x="0" y="0"/>
            <a:chExt cx="10474590" cy="949076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1593915"/>
              <a:ext cx="10474590" cy="7896846"/>
              <a:chOff x="0" y="0"/>
              <a:chExt cx="2069055" cy="1559871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69055" cy="1559871"/>
              </a:xfrm>
              <a:custGeom>
                <a:avLst/>
                <a:gdLst/>
                <a:ahLst/>
                <a:cxnLst/>
                <a:rect r="r" b="b" t="t" l="l"/>
                <a:pathLst>
                  <a:path h="1559871" w="2069055">
                    <a:moveTo>
                      <a:pt x="50260" y="0"/>
                    </a:moveTo>
                    <a:lnTo>
                      <a:pt x="2018795" y="0"/>
                    </a:lnTo>
                    <a:cubicBezTo>
                      <a:pt x="2046553" y="0"/>
                      <a:pt x="2069055" y="22502"/>
                      <a:pt x="2069055" y="50260"/>
                    </a:cubicBezTo>
                    <a:lnTo>
                      <a:pt x="2069055" y="1509611"/>
                    </a:lnTo>
                    <a:cubicBezTo>
                      <a:pt x="2069055" y="1522941"/>
                      <a:pt x="2063760" y="1535725"/>
                      <a:pt x="2054334" y="1545150"/>
                    </a:cubicBezTo>
                    <a:cubicBezTo>
                      <a:pt x="2044909" y="1554576"/>
                      <a:pt x="2032125" y="1559871"/>
                      <a:pt x="2018795" y="1559871"/>
                    </a:cubicBezTo>
                    <a:lnTo>
                      <a:pt x="50260" y="1559871"/>
                    </a:lnTo>
                    <a:cubicBezTo>
                      <a:pt x="22502" y="1559871"/>
                      <a:pt x="0" y="1537369"/>
                      <a:pt x="0" y="1509611"/>
                    </a:cubicBezTo>
                    <a:lnTo>
                      <a:pt x="0" y="50260"/>
                    </a:lnTo>
                    <a:cubicBezTo>
                      <a:pt x="0" y="22502"/>
                      <a:pt x="22502" y="0"/>
                      <a:pt x="5026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C6C8B9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2069055" cy="16074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3640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308658" y="0"/>
              <a:ext cx="1231403" cy="1231403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85049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39488" lIns="39488" bIns="39488" rIns="39488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513839" y="131382"/>
              <a:ext cx="826903" cy="75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1"/>
                </a:lnSpc>
              </a:pPr>
              <a:r>
                <a:rPr lang="en-US" b="true" sz="2720" spc="81">
                  <a:solidFill>
                    <a:srgbClr val="F9FAF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02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837026" y="255445"/>
              <a:ext cx="6663987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0"/>
                </a:lnSpc>
              </a:pPr>
              <a:r>
                <a:rPr lang="en-US" sz="3400" spc="34" b="true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취향 기반 추천 기능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916565"/>
              <a:ext cx="5012196" cy="706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15" indent="-323857" lvl="1">
                <a:lnSpc>
                  <a:spcPts val="4770"/>
                </a:lnSpc>
                <a:buFont typeface="Arial"/>
                <a:buChar char="•"/>
              </a:pPr>
              <a:r>
                <a:rPr lang="en-US" b="true" sz="3000" spc="30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사용자 맞춤 추천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08658" y="2837388"/>
              <a:ext cx="9803105" cy="1266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- 선택한 장르와 ‘좋아요’한 아티스트 기반으로 선호도 분석 후 사용자 취향 아티스트 추천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335743" y="4348682"/>
              <a:ext cx="9803105" cy="1266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- 사용자가 ‘좋아요’한 아티스트를 ‘좋아요’한 다른 </a:t>
              </a:r>
            </a:p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사용자들의 ‘좋아요’ 리스트를 바탕으로 아티스트 추천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08658" y="5859977"/>
              <a:ext cx="9803105" cy="1266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- 같은 공연을 찜하거나 관람했던 다른 사용자들의 찜 리스트를 바탕으로 공연 추천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480031" y="2520540"/>
            <a:ext cx="6375760" cy="7118071"/>
            <a:chOff x="0" y="0"/>
            <a:chExt cx="8501013" cy="949076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08658" y="0"/>
              <a:ext cx="1231403" cy="1231403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8504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513839" y="131382"/>
              <a:ext cx="826903" cy="75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1"/>
                </a:lnSpc>
              </a:pPr>
              <a:r>
                <a:rPr lang="en-US" b="true" sz="2720" spc="81">
                  <a:solidFill>
                    <a:srgbClr val="F9FAF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837026" y="255445"/>
              <a:ext cx="6663987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0"/>
                </a:lnSpc>
              </a:pPr>
              <a:r>
                <a:rPr lang="en-US" sz="3400" spc="34" b="true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공연 알림 기능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593915"/>
              <a:ext cx="7103916" cy="7896846"/>
              <a:chOff x="0" y="0"/>
              <a:chExt cx="1403243" cy="155987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03243" cy="1559871"/>
              </a:xfrm>
              <a:custGeom>
                <a:avLst/>
                <a:gdLst/>
                <a:ahLst/>
                <a:cxnLst/>
                <a:rect r="r" b="b" t="t" l="l"/>
                <a:pathLst>
                  <a:path h="1559871" w="1403243">
                    <a:moveTo>
                      <a:pt x="57605" y="0"/>
                    </a:moveTo>
                    <a:lnTo>
                      <a:pt x="1345637" y="0"/>
                    </a:lnTo>
                    <a:cubicBezTo>
                      <a:pt x="1360915" y="0"/>
                      <a:pt x="1375567" y="6069"/>
                      <a:pt x="1386371" y="16872"/>
                    </a:cubicBezTo>
                    <a:cubicBezTo>
                      <a:pt x="1397174" y="27675"/>
                      <a:pt x="1403243" y="42327"/>
                      <a:pt x="1403243" y="57605"/>
                    </a:cubicBezTo>
                    <a:lnTo>
                      <a:pt x="1403243" y="1502266"/>
                    </a:lnTo>
                    <a:cubicBezTo>
                      <a:pt x="1403243" y="1517544"/>
                      <a:pt x="1397174" y="1532196"/>
                      <a:pt x="1386371" y="1542999"/>
                    </a:cubicBezTo>
                    <a:cubicBezTo>
                      <a:pt x="1375567" y="1553802"/>
                      <a:pt x="1360915" y="1559871"/>
                      <a:pt x="1345637" y="1559871"/>
                    </a:cubicBezTo>
                    <a:lnTo>
                      <a:pt x="57605" y="1559871"/>
                    </a:lnTo>
                    <a:cubicBezTo>
                      <a:pt x="42327" y="1559871"/>
                      <a:pt x="27675" y="1553802"/>
                      <a:pt x="16872" y="1542999"/>
                    </a:cubicBezTo>
                    <a:cubicBezTo>
                      <a:pt x="6069" y="1532196"/>
                      <a:pt x="0" y="1517544"/>
                      <a:pt x="0" y="1502266"/>
                    </a:cubicBezTo>
                    <a:lnTo>
                      <a:pt x="0" y="57605"/>
                    </a:lnTo>
                    <a:cubicBezTo>
                      <a:pt x="0" y="42327"/>
                      <a:pt x="6069" y="27675"/>
                      <a:pt x="16872" y="16872"/>
                    </a:cubicBezTo>
                    <a:cubicBezTo>
                      <a:pt x="27675" y="6069"/>
                      <a:pt x="42327" y="0"/>
                      <a:pt x="5760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C6C8B9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403243" cy="1607496"/>
              </a:xfrm>
              <a:prstGeom prst="rect">
                <a:avLst/>
              </a:prstGeom>
            </p:spPr>
            <p:txBody>
              <a:bodyPr anchor="ctr" rtlCol="false" tIns="65352" lIns="65352" bIns="65352" rIns="65352"/>
              <a:lstStyle/>
              <a:p>
                <a:pPr algn="l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916565"/>
              <a:ext cx="6864146" cy="706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15" indent="-323857" lvl="1">
                <a:lnSpc>
                  <a:spcPts val="4770"/>
                </a:lnSpc>
                <a:buFont typeface="Arial"/>
                <a:buChar char="•"/>
              </a:pPr>
              <a:r>
                <a:rPr lang="en-US" b="true" sz="3000" spc="30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관심 아티스트 공연 알림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08658" y="2827863"/>
              <a:ext cx="6555487" cy="1250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4"/>
                </a:lnSpc>
              </a:pPr>
              <a:r>
                <a:rPr lang="en-US" sz="2499" spc="24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- 좋아하는 아티스트의 새로운 공연 </a:t>
              </a:r>
            </a:p>
            <a:p>
              <a:pPr algn="l">
                <a:lnSpc>
                  <a:spcPts val="3974"/>
                </a:lnSpc>
              </a:pPr>
              <a:r>
                <a:rPr lang="en-US" sz="2499" spc="24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일정 업로드 시 알림 발송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304238"/>
              <a:ext cx="8054684" cy="706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15" indent="-323857" lvl="1">
                <a:lnSpc>
                  <a:spcPts val="4770"/>
                </a:lnSpc>
                <a:buFont typeface="Arial"/>
                <a:buChar char="•"/>
              </a:pPr>
              <a:r>
                <a:rPr lang="en-US" b="true" sz="3000" spc="30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게릴라 공연 알림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08658" y="5230063"/>
              <a:ext cx="6555487" cy="1939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- 게릴라 공연이 등록되면 해당 </a:t>
              </a:r>
            </a:p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지역을 위치로 설정한 사용자들에게 알림 발송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97206" y="2520540"/>
            <a:ext cx="6375760" cy="7118071"/>
            <a:chOff x="0" y="0"/>
            <a:chExt cx="8501013" cy="949076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308658" y="0"/>
              <a:ext cx="1231403" cy="123140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8504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513839" y="131382"/>
              <a:ext cx="826903" cy="75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1"/>
                </a:lnSpc>
              </a:pPr>
              <a:r>
                <a:rPr lang="en-US" b="true" sz="2720" spc="81">
                  <a:solidFill>
                    <a:srgbClr val="F9FAF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837026" y="255445"/>
              <a:ext cx="6663987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0"/>
                </a:lnSpc>
              </a:pPr>
              <a:r>
                <a:rPr lang="en-US" sz="3400" spc="34" b="true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공연 정보 탐색 기능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0" y="1593915"/>
              <a:ext cx="7103916" cy="7896846"/>
              <a:chOff x="0" y="0"/>
              <a:chExt cx="1403243" cy="155987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403243" cy="1559871"/>
              </a:xfrm>
              <a:custGeom>
                <a:avLst/>
                <a:gdLst/>
                <a:ahLst/>
                <a:cxnLst/>
                <a:rect r="r" b="b" t="t" l="l"/>
                <a:pathLst>
                  <a:path h="1559871" w="1403243">
                    <a:moveTo>
                      <a:pt x="57605" y="0"/>
                    </a:moveTo>
                    <a:lnTo>
                      <a:pt x="1345637" y="0"/>
                    </a:lnTo>
                    <a:cubicBezTo>
                      <a:pt x="1360915" y="0"/>
                      <a:pt x="1375567" y="6069"/>
                      <a:pt x="1386371" y="16872"/>
                    </a:cubicBezTo>
                    <a:cubicBezTo>
                      <a:pt x="1397174" y="27675"/>
                      <a:pt x="1403243" y="42327"/>
                      <a:pt x="1403243" y="57605"/>
                    </a:cubicBezTo>
                    <a:lnTo>
                      <a:pt x="1403243" y="1502266"/>
                    </a:lnTo>
                    <a:cubicBezTo>
                      <a:pt x="1403243" y="1517544"/>
                      <a:pt x="1397174" y="1532196"/>
                      <a:pt x="1386371" y="1542999"/>
                    </a:cubicBezTo>
                    <a:cubicBezTo>
                      <a:pt x="1375567" y="1553802"/>
                      <a:pt x="1360915" y="1559871"/>
                      <a:pt x="1345637" y="1559871"/>
                    </a:cubicBezTo>
                    <a:lnTo>
                      <a:pt x="57605" y="1559871"/>
                    </a:lnTo>
                    <a:cubicBezTo>
                      <a:pt x="42327" y="1559871"/>
                      <a:pt x="27675" y="1553802"/>
                      <a:pt x="16872" y="1542999"/>
                    </a:cubicBezTo>
                    <a:cubicBezTo>
                      <a:pt x="6069" y="1532196"/>
                      <a:pt x="0" y="1517544"/>
                      <a:pt x="0" y="1502266"/>
                    </a:cubicBezTo>
                    <a:lnTo>
                      <a:pt x="0" y="57605"/>
                    </a:lnTo>
                    <a:cubicBezTo>
                      <a:pt x="0" y="42327"/>
                      <a:pt x="6069" y="27675"/>
                      <a:pt x="16872" y="16872"/>
                    </a:cubicBezTo>
                    <a:cubicBezTo>
                      <a:pt x="27675" y="6069"/>
                      <a:pt x="42327" y="0"/>
                      <a:pt x="5760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C6C8B9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1403243" cy="1607496"/>
              </a:xfrm>
              <a:prstGeom prst="rect">
                <a:avLst/>
              </a:prstGeom>
            </p:spPr>
            <p:txBody>
              <a:bodyPr anchor="ctr" rtlCol="false" tIns="65352" lIns="65352" bIns="65352" rIns="65352"/>
              <a:lstStyle/>
              <a:p>
                <a:pPr algn="l">
                  <a:lnSpc>
                    <a:spcPts val="3640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797206" y="4036545"/>
            <a:ext cx="5429209" cy="3880528"/>
            <a:chOff x="0" y="0"/>
            <a:chExt cx="7238945" cy="517403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04775"/>
              <a:ext cx="6092500" cy="706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15" indent="-323857" lvl="1">
                <a:lnSpc>
                  <a:spcPts val="4770"/>
                </a:lnSpc>
                <a:buFont typeface="Arial"/>
                <a:buChar char="•"/>
              </a:pPr>
              <a:r>
                <a:rPr lang="en-US" b="true" sz="3000" spc="30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공연 일정 통합 확인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308658" y="816047"/>
              <a:ext cx="6557242" cy="1939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- 캘린더로 전체 공연 일정 확인</a:t>
              </a:r>
            </a:p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- 날짜별, 장르별, 지역별 등 필터링 가능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8658" y="3907217"/>
              <a:ext cx="6930287" cy="1266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5"/>
                </a:lnSpc>
              </a:pPr>
              <a:r>
                <a:rPr lang="en-US" sz="2500" spc="25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- 사용자 위치 기반으로 3km 이내에 현재 진행중인 공연 보여주기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981392"/>
              <a:ext cx="7238945" cy="706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15" indent="-323857" lvl="1">
                <a:lnSpc>
                  <a:spcPts val="4770"/>
                </a:lnSpc>
                <a:buFont typeface="Arial"/>
                <a:buChar char="•"/>
              </a:pPr>
              <a:r>
                <a:rPr lang="en-US" b="true" sz="3000" spc="30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위치 기반 실시간 공연 탐색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169919" y="2494005"/>
            <a:ext cx="6375760" cy="7118071"/>
            <a:chOff x="0" y="0"/>
            <a:chExt cx="8501013" cy="9490761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308658" y="0"/>
              <a:ext cx="1231403" cy="1231403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85049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513839" y="131382"/>
              <a:ext cx="826903" cy="75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1"/>
                </a:lnSpc>
              </a:pPr>
              <a:r>
                <a:rPr lang="en-US" b="true" sz="2720" spc="81">
                  <a:solidFill>
                    <a:srgbClr val="F9FAF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05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837026" y="255445"/>
              <a:ext cx="6663987" cy="701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0"/>
                </a:lnSpc>
              </a:pPr>
              <a:r>
                <a:rPr lang="en-US" sz="3400" spc="34" b="true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리뷰 요약 기능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0" y="1593915"/>
              <a:ext cx="7103916" cy="7896846"/>
              <a:chOff x="0" y="0"/>
              <a:chExt cx="1403243" cy="1559871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403243" cy="1559871"/>
              </a:xfrm>
              <a:custGeom>
                <a:avLst/>
                <a:gdLst/>
                <a:ahLst/>
                <a:cxnLst/>
                <a:rect r="r" b="b" t="t" l="l"/>
                <a:pathLst>
                  <a:path h="1559871" w="1403243">
                    <a:moveTo>
                      <a:pt x="57605" y="0"/>
                    </a:moveTo>
                    <a:lnTo>
                      <a:pt x="1345637" y="0"/>
                    </a:lnTo>
                    <a:cubicBezTo>
                      <a:pt x="1360915" y="0"/>
                      <a:pt x="1375567" y="6069"/>
                      <a:pt x="1386371" y="16872"/>
                    </a:cubicBezTo>
                    <a:cubicBezTo>
                      <a:pt x="1397174" y="27675"/>
                      <a:pt x="1403243" y="42327"/>
                      <a:pt x="1403243" y="57605"/>
                    </a:cubicBezTo>
                    <a:lnTo>
                      <a:pt x="1403243" y="1502266"/>
                    </a:lnTo>
                    <a:cubicBezTo>
                      <a:pt x="1403243" y="1517544"/>
                      <a:pt x="1397174" y="1532196"/>
                      <a:pt x="1386371" y="1542999"/>
                    </a:cubicBezTo>
                    <a:cubicBezTo>
                      <a:pt x="1375567" y="1553802"/>
                      <a:pt x="1360915" y="1559871"/>
                      <a:pt x="1345637" y="1559871"/>
                    </a:cubicBezTo>
                    <a:lnTo>
                      <a:pt x="57605" y="1559871"/>
                    </a:lnTo>
                    <a:cubicBezTo>
                      <a:pt x="42327" y="1559871"/>
                      <a:pt x="27675" y="1553802"/>
                      <a:pt x="16872" y="1542999"/>
                    </a:cubicBezTo>
                    <a:cubicBezTo>
                      <a:pt x="6069" y="1532196"/>
                      <a:pt x="0" y="1517544"/>
                      <a:pt x="0" y="1502266"/>
                    </a:cubicBezTo>
                    <a:lnTo>
                      <a:pt x="0" y="57605"/>
                    </a:lnTo>
                    <a:cubicBezTo>
                      <a:pt x="0" y="42327"/>
                      <a:pt x="6069" y="27675"/>
                      <a:pt x="16872" y="16872"/>
                    </a:cubicBezTo>
                    <a:cubicBezTo>
                      <a:pt x="27675" y="6069"/>
                      <a:pt x="42327" y="0"/>
                      <a:pt x="5760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C6C8B9"/>
                </a:solidFill>
                <a:prstDash val="solid"/>
                <a:round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403243" cy="1607496"/>
              </a:xfrm>
              <a:prstGeom prst="rect">
                <a:avLst/>
              </a:prstGeom>
            </p:spPr>
            <p:txBody>
              <a:bodyPr anchor="ctr" rtlCol="false" tIns="65352" lIns="65352" bIns="65352" rIns="65352"/>
              <a:lstStyle/>
              <a:p>
                <a:pPr algn="l">
                  <a:lnSpc>
                    <a:spcPts val="3640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1951946"/>
              <a:ext cx="6864146" cy="706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15" indent="-323857" lvl="1">
                <a:lnSpc>
                  <a:spcPts val="4770"/>
                </a:lnSpc>
                <a:buFont typeface="Arial"/>
                <a:buChar char="•"/>
              </a:pPr>
              <a:r>
                <a:rPr lang="en-US" b="true" sz="3000" spc="30">
                  <a:solidFill>
                    <a:srgbClr val="585049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리뷰 키워드 추출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308658" y="2863243"/>
              <a:ext cx="6555487" cy="1250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4"/>
                </a:lnSpc>
              </a:pPr>
              <a:r>
                <a:rPr lang="en-US" sz="2499" spc="24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- 사용자들이 남긴 공연 리뷰들을 </a:t>
              </a:r>
            </a:p>
            <a:p>
              <a:pPr algn="l">
                <a:lnSpc>
                  <a:spcPts val="3974"/>
                </a:lnSpc>
              </a:pPr>
              <a:r>
                <a:rPr lang="en-US" sz="2499" spc="24">
                  <a:solidFill>
                    <a:srgbClr val="585049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취합하여 키워드로 리뷰 요약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28700" y="607761"/>
            <a:ext cx="118447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213173" y="588711"/>
            <a:ext cx="150461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기능 정의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2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81331" y="1990473"/>
            <a:ext cx="18469331" cy="0"/>
          </a:xfrm>
          <a:prstGeom prst="line">
            <a:avLst/>
          </a:prstGeom>
          <a:ln cap="flat" w="19050">
            <a:solidFill>
              <a:srgbClr val="C6C8B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16014" y="2447867"/>
            <a:ext cx="6782725" cy="1298104"/>
            <a:chOff x="0" y="0"/>
            <a:chExt cx="1872735" cy="358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2735" cy="358411"/>
            </a:xfrm>
            <a:custGeom>
              <a:avLst/>
              <a:gdLst/>
              <a:ahLst/>
              <a:cxnLst/>
              <a:rect r="r" b="b" t="t" l="l"/>
              <a:pathLst>
                <a:path h="358411" w="1872735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62907" y="2447867"/>
            <a:ext cx="6782725" cy="1298104"/>
            <a:chOff x="0" y="0"/>
            <a:chExt cx="1872735" cy="3584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2735" cy="358411"/>
            </a:xfrm>
            <a:custGeom>
              <a:avLst/>
              <a:gdLst/>
              <a:ahLst/>
              <a:cxnLst/>
              <a:rect r="r" b="b" t="t" l="l"/>
              <a:pathLst>
                <a:path h="358411" w="1872735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42367" y="3982204"/>
            <a:ext cx="6782725" cy="1298104"/>
            <a:chOff x="0" y="0"/>
            <a:chExt cx="1872735" cy="3584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2735" cy="358411"/>
            </a:xfrm>
            <a:custGeom>
              <a:avLst/>
              <a:gdLst/>
              <a:ahLst/>
              <a:cxnLst/>
              <a:rect r="r" b="b" t="t" l="l"/>
              <a:pathLst>
                <a:path h="358411" w="1872735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89261" y="3982204"/>
            <a:ext cx="6782725" cy="1298104"/>
            <a:chOff x="0" y="0"/>
            <a:chExt cx="1872735" cy="3584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72735" cy="358411"/>
            </a:xfrm>
            <a:custGeom>
              <a:avLst/>
              <a:gdLst/>
              <a:ahLst/>
              <a:cxnLst/>
              <a:rect r="r" b="b" t="t" l="l"/>
              <a:pathLst>
                <a:path h="358411" w="1872735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9660" y="5516540"/>
            <a:ext cx="6782725" cy="1298104"/>
            <a:chOff x="0" y="0"/>
            <a:chExt cx="1872735" cy="3584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72735" cy="358411"/>
            </a:xfrm>
            <a:custGeom>
              <a:avLst/>
              <a:gdLst/>
              <a:ahLst/>
              <a:cxnLst/>
              <a:rect r="r" b="b" t="t" l="l"/>
              <a:pathLst>
                <a:path h="358411" w="1872735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036553" y="5516540"/>
            <a:ext cx="6782725" cy="1298104"/>
            <a:chOff x="0" y="0"/>
            <a:chExt cx="1872735" cy="35841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72735" cy="358411"/>
            </a:xfrm>
            <a:custGeom>
              <a:avLst/>
              <a:gdLst/>
              <a:ahLst/>
              <a:cxnLst/>
              <a:rect r="r" b="b" t="t" l="l"/>
              <a:pathLst>
                <a:path h="358411" w="1872735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5400000">
            <a:off x="9001907" y="4116459"/>
            <a:ext cx="363247" cy="1051504"/>
          </a:xfrm>
          <a:custGeom>
            <a:avLst/>
            <a:gdLst/>
            <a:ahLst/>
            <a:cxnLst/>
            <a:rect r="r" b="b" t="t" l="l"/>
            <a:pathLst>
              <a:path h="1051504" w="363247">
                <a:moveTo>
                  <a:pt x="0" y="0"/>
                </a:moveTo>
                <a:lnTo>
                  <a:pt x="363247" y="0"/>
                </a:lnTo>
                <a:lnTo>
                  <a:pt x="363247" y="1051504"/>
                </a:lnTo>
                <a:lnTo>
                  <a:pt x="0" y="105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8975554" y="2558144"/>
            <a:ext cx="363247" cy="1051504"/>
          </a:xfrm>
          <a:custGeom>
            <a:avLst/>
            <a:gdLst/>
            <a:ahLst/>
            <a:cxnLst/>
            <a:rect r="r" b="b" t="t" l="l"/>
            <a:pathLst>
              <a:path h="1051504" w="363247">
                <a:moveTo>
                  <a:pt x="0" y="0"/>
                </a:moveTo>
                <a:lnTo>
                  <a:pt x="363246" y="0"/>
                </a:lnTo>
                <a:lnTo>
                  <a:pt x="363246" y="1051504"/>
                </a:lnTo>
                <a:lnTo>
                  <a:pt x="0" y="105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5400000">
            <a:off x="8949200" y="5639840"/>
            <a:ext cx="363247" cy="1051504"/>
          </a:xfrm>
          <a:custGeom>
            <a:avLst/>
            <a:gdLst/>
            <a:ahLst/>
            <a:cxnLst/>
            <a:rect r="r" b="b" t="t" l="l"/>
            <a:pathLst>
              <a:path h="1051504" w="363247">
                <a:moveTo>
                  <a:pt x="0" y="0"/>
                </a:moveTo>
                <a:lnTo>
                  <a:pt x="363246" y="0"/>
                </a:lnTo>
                <a:lnTo>
                  <a:pt x="363246" y="1051504"/>
                </a:lnTo>
                <a:lnTo>
                  <a:pt x="0" y="105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608149" y="2634985"/>
            <a:ext cx="5639533" cy="69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3052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공연 정보 자동 등록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08149" y="4162434"/>
            <a:ext cx="5639533" cy="69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3052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아티스트 자동 등록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21154" y="5699407"/>
            <a:ext cx="5639533" cy="69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3052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아티스트 및 공연 추천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54519" y="5685486"/>
            <a:ext cx="6211129" cy="69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3052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KNN + Cosine Similarity 알고리즘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68721" y="7032704"/>
            <a:ext cx="6782725" cy="1298104"/>
            <a:chOff x="0" y="0"/>
            <a:chExt cx="1872735" cy="35841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72735" cy="358411"/>
            </a:xfrm>
            <a:custGeom>
              <a:avLst/>
              <a:gdLst/>
              <a:ahLst/>
              <a:cxnLst/>
              <a:rect r="r" b="b" t="t" l="l"/>
              <a:pathLst>
                <a:path h="358411" w="1872735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115615" y="7032704"/>
            <a:ext cx="6782725" cy="1298104"/>
            <a:chOff x="0" y="0"/>
            <a:chExt cx="1872735" cy="35841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872735" cy="358411"/>
            </a:xfrm>
            <a:custGeom>
              <a:avLst/>
              <a:gdLst/>
              <a:ahLst/>
              <a:cxnLst/>
              <a:rect r="r" b="b" t="t" l="l"/>
              <a:pathLst>
                <a:path h="358411" w="1872735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16014" y="8567040"/>
            <a:ext cx="6782725" cy="1298104"/>
            <a:chOff x="0" y="0"/>
            <a:chExt cx="1872735" cy="35841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72735" cy="358411"/>
            </a:xfrm>
            <a:custGeom>
              <a:avLst/>
              <a:gdLst/>
              <a:ahLst/>
              <a:cxnLst/>
              <a:rect r="r" b="b" t="t" l="l"/>
              <a:pathLst>
                <a:path h="358411" w="1872735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B2B09B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062907" y="8567040"/>
            <a:ext cx="6782725" cy="1298104"/>
            <a:chOff x="0" y="0"/>
            <a:chExt cx="1872735" cy="35841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872735" cy="358411"/>
            </a:xfrm>
            <a:custGeom>
              <a:avLst/>
              <a:gdLst/>
              <a:ahLst/>
              <a:cxnLst/>
              <a:rect r="r" b="b" t="t" l="l"/>
              <a:pathLst>
                <a:path h="358411" w="1872735">
                  <a:moveTo>
                    <a:pt x="1669535" y="0"/>
                  </a:moveTo>
                  <a:cubicBezTo>
                    <a:pt x="1781759" y="0"/>
                    <a:pt x="1872735" y="80233"/>
                    <a:pt x="1872735" y="179206"/>
                  </a:cubicBezTo>
                  <a:cubicBezTo>
                    <a:pt x="1872735" y="278178"/>
                    <a:pt x="1781759" y="358411"/>
                    <a:pt x="1669535" y="358411"/>
                  </a:cubicBezTo>
                  <a:lnTo>
                    <a:pt x="203200" y="358411"/>
                  </a:lnTo>
                  <a:cubicBezTo>
                    <a:pt x="90976" y="358411"/>
                    <a:pt x="0" y="278178"/>
                    <a:pt x="0" y="179206"/>
                  </a:cubicBezTo>
                  <a:cubicBezTo>
                    <a:pt x="0" y="802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6C8B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76200"/>
              <a:ext cx="1872735" cy="434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-5400000">
            <a:off x="9028261" y="7166960"/>
            <a:ext cx="363247" cy="1051504"/>
          </a:xfrm>
          <a:custGeom>
            <a:avLst/>
            <a:gdLst/>
            <a:ahLst/>
            <a:cxnLst/>
            <a:rect r="r" b="b" t="t" l="l"/>
            <a:pathLst>
              <a:path h="1051504" w="363247">
                <a:moveTo>
                  <a:pt x="0" y="0"/>
                </a:moveTo>
                <a:lnTo>
                  <a:pt x="363247" y="0"/>
                </a:lnTo>
                <a:lnTo>
                  <a:pt x="363247" y="1051504"/>
                </a:lnTo>
                <a:lnTo>
                  <a:pt x="0" y="105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5400000">
            <a:off x="8975554" y="8690340"/>
            <a:ext cx="363247" cy="1051504"/>
          </a:xfrm>
          <a:custGeom>
            <a:avLst/>
            <a:gdLst/>
            <a:ahLst/>
            <a:cxnLst/>
            <a:rect r="r" b="b" t="t" l="l"/>
            <a:pathLst>
              <a:path h="1051504" w="363247">
                <a:moveTo>
                  <a:pt x="0" y="0"/>
                </a:moveTo>
                <a:lnTo>
                  <a:pt x="363246" y="0"/>
                </a:lnTo>
                <a:lnTo>
                  <a:pt x="363246" y="1051504"/>
                </a:lnTo>
                <a:lnTo>
                  <a:pt x="0" y="105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0634503" y="7212934"/>
            <a:ext cx="5639533" cy="69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3052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사용자 위치 기반 공연 탐색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54519" y="7212934"/>
            <a:ext cx="6211129" cy="69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3052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위치 기반 서비스(LBS) 및 지도 API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608149" y="8730858"/>
            <a:ext cx="5639533" cy="69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3052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리뷰 요약 기능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8700" y="607761"/>
            <a:ext cx="118447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150" b="true">
                <a:solidFill>
                  <a:srgbClr val="585049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213173" y="588711"/>
            <a:ext cx="15046127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5000" spc="50">
                <a:solidFill>
                  <a:srgbClr val="A48F7B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기능 구현 방법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987610" y="2615074"/>
            <a:ext cx="5639533" cy="69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3052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playwright 자동화 라이브러리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013964" y="4203171"/>
            <a:ext cx="5639533" cy="69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3052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Spotify API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61256" y="8747271"/>
            <a:ext cx="5639533" cy="69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4"/>
              </a:lnSpc>
            </a:pPr>
            <a:r>
              <a:rPr lang="en-US" sz="3052" spc="30">
                <a:solidFill>
                  <a:srgbClr val="58504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자연어처리(NLP) 사용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DAGj6QbbjWU</dc:identifier>
  <dcterms:modified xsi:type="dcterms:W3CDTF">2011-08-01T06:04:30Z</dcterms:modified>
  <cp:revision>1</cp:revision>
  <dc:title>[김삼문]6주차</dc:title>
</cp:coreProperties>
</file>